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406" r:id="rId3"/>
    <p:sldId id="443" r:id="rId4"/>
    <p:sldId id="530" r:id="rId5"/>
    <p:sldId id="444" r:id="rId6"/>
    <p:sldId id="532" r:id="rId7"/>
    <p:sldId id="466" r:id="rId8"/>
    <p:sldId id="467" r:id="rId9"/>
    <p:sldId id="537" r:id="rId10"/>
    <p:sldId id="490" r:id="rId11"/>
    <p:sldId id="468" r:id="rId12"/>
    <p:sldId id="469" r:id="rId13"/>
    <p:sldId id="470" r:id="rId14"/>
    <p:sldId id="491" r:id="rId15"/>
    <p:sldId id="471" r:id="rId16"/>
    <p:sldId id="546" r:id="rId17"/>
    <p:sldId id="538" r:id="rId18"/>
    <p:sldId id="552" r:id="rId19"/>
    <p:sldId id="541" r:id="rId20"/>
    <p:sldId id="540" r:id="rId21"/>
    <p:sldId id="547" r:id="rId22"/>
    <p:sldId id="535" r:id="rId23"/>
    <p:sldId id="536" r:id="rId24"/>
    <p:sldId id="555" r:id="rId25"/>
    <p:sldId id="556" r:id="rId26"/>
    <p:sldId id="543" r:id="rId27"/>
    <p:sldId id="551" r:id="rId28"/>
    <p:sldId id="505" r:id="rId29"/>
    <p:sldId id="542" r:id="rId30"/>
    <p:sldId id="553" r:id="rId31"/>
    <p:sldId id="442" r:id="rId32"/>
    <p:sldId id="554" r:id="rId33"/>
    <p:sldId id="550" r:id="rId34"/>
    <p:sldId id="529" r:id="rId35"/>
    <p:sldId id="476" r:id="rId36"/>
    <p:sldId id="492" r:id="rId37"/>
    <p:sldId id="473" r:id="rId38"/>
    <p:sldId id="548" r:id="rId39"/>
    <p:sldId id="549" r:id="rId40"/>
    <p:sldId id="489" r:id="rId41"/>
    <p:sldId id="457" r:id="rId42"/>
    <p:sldId id="459" r:id="rId43"/>
    <p:sldId id="4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B3F1-FB6D-F4BE-9ACD-95C3FE611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D3515-8E13-2F57-CCD7-0CB4523D0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70A91-9E6B-A9AE-31F2-762F6897AF02}"/>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8FF3252-731D-0DBE-422A-7F725B2D7279}"/>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64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D5B2C-EA9D-84A9-EA9D-BA2B9F59D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F153B-F877-1A11-2EDD-C3EC18914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EA44-3E70-81E8-6EC1-5FEF93B75D71}"/>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3805287-B16E-8EB5-46ED-5EEC091DFF90}"/>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36140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C25F-D432-E6F5-2078-2353659FB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1F8A8-07BC-16A0-EC7A-2EAD6564F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1A328-87C7-1CC2-98C9-278C5D59B9E3}"/>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DD65FB83-6648-5728-A06F-2C8AF3DE8B3D}"/>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65226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05597-7370-2C9A-5907-291864D5E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17E1A-7CE9-0633-6140-5899E9AD6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24AD3-D1DC-791B-29FB-5E86A93F296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C829A0C-29FA-5228-D011-B0406294494C}"/>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2816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1068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49EF-AE08-2875-9C07-04644D92A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F09D7-ABFD-3014-6EBC-D9E882FA7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6FFE2-26B2-1CB5-1FFF-F4CAA16BEBE5}"/>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FDF182E-0B0C-FFA0-5194-65E865F7773B}"/>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38637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unexpected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CD8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r>
              <a:rPr lang="en-US" dirty="0"/>
              <a:t>perhaps hinting at a </a:t>
            </a:r>
            <a:r>
              <a:rPr lang="en-US" i="1" dirty="0"/>
              <a:t>connection between germline-ness and </a:t>
            </a:r>
            <a:r>
              <a:rPr lang="en-US" i="1" dirty="0" err="1"/>
              <a:t>crossreactivity</a:t>
            </a:r>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E1F2-C1AF-9E1D-2FF0-46FA001F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3536-2CB9-3EA3-05A7-4E4CBD8B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DCCE-0FEF-BDFB-9514-FD582AAE7B52}"/>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61D91B0-2A03-AD49-6FA4-BF9CAE5C683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2472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89AB-668C-F404-9BE9-1E3E801A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AE22-D6C7-6B4F-CBE3-175B4315E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F3861-A123-BC3A-9C2F-D2A3907BF7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7B24567-12BA-67EE-BA5F-1C7320DF6734}"/>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406766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07672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325757" cy="4623402"/>
          </a:xfrm>
        </p:spPr>
        <p:txBody>
          <a:bodyPr>
            <a:noAutofit/>
          </a:bodyPr>
          <a:lstStyle/>
          <a:p>
            <a:r>
              <a:rPr lang="en-US" sz="2200" dirty="0"/>
              <a:t>TCRs estimated to potentially react with 1 in ~10k encountered peptides (</a:t>
            </a:r>
            <a:r>
              <a:rPr lang="en-US" sz="2200" b="0" i="0" u="none" strike="noStrike" dirty="0">
                <a:solidFill>
                  <a:srgbClr val="212121"/>
                </a:solidFill>
                <a:effectLst/>
              </a:rPr>
              <a:t>PMID37409132</a:t>
            </a:r>
            <a:r>
              <a:rPr lang="en-US" sz="2200" dirty="0"/>
              <a:t>)</a:t>
            </a:r>
          </a:p>
          <a:p>
            <a:r>
              <a:rPr lang="en-US" sz="2200" dirty="0"/>
              <a:t>infiltration of T cells in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PMID35101349</a:t>
            </a:r>
            <a:r>
              <a:rPr lang="en-US" sz="2200" dirty="0"/>
              <a:t>)</a:t>
            </a:r>
          </a:p>
          <a:p>
            <a:r>
              <a:rPr lang="en-US" sz="2200" dirty="0"/>
              <a:t>sharing between</a:t>
            </a:r>
            <a:r>
              <a:rPr lang="en-US" sz="2200" i="0" u="none" strike="noStrike" dirty="0">
                <a:effectLst/>
              </a:rPr>
              <a:t> TCR clonotypes infi</a:t>
            </a:r>
            <a:r>
              <a:rPr lang="en-US" sz="2200" dirty="0"/>
              <a:t>ltrating primary tumor and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PMID30832716</a:t>
            </a:r>
            <a:r>
              <a:rPr lang="en-US" sz="2200" dirty="0"/>
              <a:t>, </a:t>
            </a:r>
            <a:r>
              <a:rPr lang="en-US" sz="2200" b="0" i="0" u="none" strike="noStrike" dirty="0">
                <a:effectLst/>
              </a:rPr>
              <a:t>PMID34589959</a:t>
            </a:r>
            <a:r>
              <a:rPr lang="en-US" sz="2200" dirty="0"/>
              <a:t>) and metastases and </a:t>
            </a:r>
            <a:r>
              <a:rPr lang="en-US" sz="2200" dirty="0" err="1"/>
              <a:t>irAE</a:t>
            </a:r>
            <a:r>
              <a:rPr lang="en-US" sz="2200" dirty="0"/>
              <a:t> tissue (</a:t>
            </a:r>
            <a:r>
              <a:rPr lang="en-US" sz="2200" b="0" i="0" u="none" strike="noStrike" dirty="0">
                <a:effectLst/>
              </a:rPr>
              <a:t>PMID37680638</a:t>
            </a:r>
            <a:r>
              <a:rPr lang="en-US" sz="2200" dirty="0"/>
              <a:t>)</a:t>
            </a:r>
          </a:p>
          <a:p>
            <a:r>
              <a:rPr lang="en-US" sz="2200" i="0" u="none" strike="noStrike" dirty="0">
                <a:effectLst/>
              </a:rPr>
              <a:t>more peripheral T cell clones shared with TILs in </a:t>
            </a:r>
            <a:r>
              <a:rPr lang="en-US" sz="2200" i="0" u="none" strike="noStrike" dirty="0" err="1">
                <a:effectLst/>
              </a:rPr>
              <a:t>irAE</a:t>
            </a:r>
            <a:r>
              <a:rPr lang="en-US" sz="2200" i="0" u="none" strike="noStrike" dirty="0">
                <a:effectLst/>
              </a:rPr>
              <a:t> patients (</a:t>
            </a:r>
            <a:r>
              <a:rPr lang="en-US" sz="2200" b="0" i="0" u="none" strike="noStrike" dirty="0">
                <a:effectLst/>
              </a:rPr>
              <a:t>PMID30832716</a:t>
            </a:r>
            <a:r>
              <a:rPr lang="en-US" sz="2200"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445406" y="1710052"/>
            <a:ext cx="5553554" cy="4605658"/>
          </a:xfrm>
          <a:prstGeom prst="rect">
            <a:avLst/>
          </a:prstGeom>
        </p:spPr>
      </p:pic>
      <p:sp>
        <p:nvSpPr>
          <p:cNvPr id="6" name="TextBox 5">
            <a:extLst>
              <a:ext uri="{FF2B5EF4-FFF2-40B4-BE49-F238E27FC236}">
                <a16:creationId xmlns:a16="http://schemas.microsoft.com/office/drawing/2014/main" id="{6ABD948F-1DF4-7A0A-9F71-D2A0C100135F}"/>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613915" y="719193"/>
            <a:ext cx="5130800" cy="369332"/>
          </a:xfrm>
          <a:prstGeom prst="rect">
            <a:avLst/>
          </a:prstGeom>
          <a:noFill/>
        </p:spPr>
        <p:txBody>
          <a:bodyPr wrap="square" rtlCol="0">
            <a:spAutoFit/>
          </a:bodyPr>
          <a:lstStyle/>
          <a:p>
            <a:r>
              <a:rPr lang="en-US" dirty="0"/>
              <a:t>Pool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518388" y="55594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5588229" y="6338070"/>
            <a:ext cx="1326004" cy="369332"/>
          </a:xfrm>
          <a:prstGeom prst="rect">
            <a:avLst/>
          </a:prstGeom>
          <a:noFill/>
        </p:spPr>
        <p:txBody>
          <a:bodyPr wrap="none" rtlCol="0">
            <a:spAutoFit/>
          </a:bodyPr>
          <a:lstStyle/>
          <a:p>
            <a:r>
              <a:rPr lang="en-US" dirty="0"/>
              <a:t>Colon tissue</a:t>
            </a:r>
          </a:p>
        </p:txBody>
      </p:sp>
      <p:sp>
        <p:nvSpPr>
          <p:cNvPr id="6" name="TextBox 5">
            <a:extLst>
              <a:ext uri="{FF2B5EF4-FFF2-40B4-BE49-F238E27FC236}">
                <a16:creationId xmlns:a16="http://schemas.microsoft.com/office/drawing/2014/main" id="{498569C2-58CF-2601-044F-4C82DA44B25B}"/>
              </a:ext>
            </a:extLst>
          </p:cNvPr>
          <p:cNvSpPr txBox="1"/>
          <p:nvPr/>
        </p:nvSpPr>
        <p:spPr>
          <a:xfrm>
            <a:off x="957801" y="63380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3069030"/>
            <a:ext cx="5913877" cy="3658511"/>
          </a:xfrm>
          <a:prstGeom prst="rect">
            <a:avLst/>
          </a:prstGeom>
        </p:spPr>
      </p:pic>
      <p:pic>
        <p:nvPicPr>
          <p:cNvPr id="7" name="Picture 6">
            <a:extLst>
              <a:ext uri="{FF2B5EF4-FFF2-40B4-BE49-F238E27FC236}">
                <a16:creationId xmlns:a16="http://schemas.microsoft.com/office/drawing/2014/main" id="{AE01ED50-9E6B-83B5-6400-35D8BDBE5C44}"/>
              </a:ext>
            </a:extLst>
          </p:cNvPr>
          <p:cNvPicPr>
            <a:picLocks noChangeAspect="1"/>
          </p:cNvPicPr>
          <p:nvPr/>
        </p:nvPicPr>
        <p:blipFill>
          <a:blip r:embed="rId4"/>
          <a:stretch>
            <a:fillRect/>
          </a:stretch>
        </p:blipFill>
        <p:spPr>
          <a:xfrm>
            <a:off x="20692" y="3088888"/>
            <a:ext cx="5913877" cy="3638653"/>
          </a:xfrm>
          <a:prstGeom prst="rect">
            <a:avLst/>
          </a:prstGeom>
        </p:spPr>
      </p:pic>
      <p:sp>
        <p:nvSpPr>
          <p:cNvPr id="6" name="TextBox 5">
            <a:extLst>
              <a:ext uri="{FF2B5EF4-FFF2-40B4-BE49-F238E27FC236}">
                <a16:creationId xmlns:a16="http://schemas.microsoft.com/office/drawing/2014/main" id="{08E78020-E89C-A5AE-55DB-D4AB3ED1DC56}"/>
              </a:ext>
            </a:extLst>
          </p:cNvPr>
          <p:cNvSpPr txBox="1"/>
          <p:nvPr/>
        </p:nvSpPr>
        <p:spPr>
          <a:xfrm>
            <a:off x="4995746" y="1919288"/>
            <a:ext cx="1894045" cy="369332"/>
          </a:xfrm>
          <a:prstGeom prst="rect">
            <a:avLst/>
          </a:prstGeom>
          <a:noFill/>
        </p:spPr>
        <p:txBody>
          <a:bodyPr wrap="none" rtlCol="0">
            <a:spAutoFit/>
          </a:bodyPr>
          <a:lstStyle/>
          <a:p>
            <a:r>
              <a:rPr lang="en-US" dirty="0">
                <a:solidFill>
                  <a:srgbClr val="FF0000"/>
                </a:solidFill>
              </a:rPr>
              <a:t>Standardize colors</a:t>
            </a:r>
          </a:p>
        </p:txBody>
      </p:sp>
    </p:spTree>
    <p:extLst>
      <p:ext uri="{BB962C8B-B14F-4D97-AF65-F5344CB8AC3E}">
        <p14:creationId xmlns:p14="http://schemas.microsoft.com/office/powerpoint/2010/main" val="24240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B632EF-923C-FF16-2EC9-AD0E17568F96}"/>
              </a:ext>
            </a:extLst>
          </p:cNvPr>
          <p:cNvPicPr>
            <a:picLocks noChangeAspect="1"/>
          </p:cNvPicPr>
          <p:nvPr/>
        </p:nvPicPr>
        <p:blipFill>
          <a:blip r:embed="rId3"/>
          <a:stretch>
            <a:fillRect/>
          </a:stretch>
        </p:blipFill>
        <p:spPr>
          <a:xfrm>
            <a:off x="16621" y="2453409"/>
            <a:ext cx="5915828" cy="3699499"/>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 T cells in </a:t>
            </a:r>
            <a:r>
              <a:rPr lang="en-US" sz="3600" dirty="0" err="1"/>
              <a:t>irAE</a:t>
            </a:r>
            <a:r>
              <a:rPr lang="en-US" sz="3600" dirty="0"/>
              <a:t> colitis tissue (also seen in dataset’s published paper)</a:t>
            </a:r>
            <a:endParaRPr lang="en-US" dirty="0"/>
          </a:p>
        </p:txBody>
      </p:sp>
      <p:sp>
        <p:nvSpPr>
          <p:cNvPr id="8" name="TextBox 7">
            <a:extLst>
              <a:ext uri="{FF2B5EF4-FFF2-40B4-BE49-F238E27FC236}">
                <a16:creationId xmlns:a16="http://schemas.microsoft.com/office/drawing/2014/main" id="{817DEC5C-5A32-3A82-FD78-BE68C7F36AAD}"/>
              </a:ext>
            </a:extLst>
          </p:cNvPr>
          <p:cNvSpPr txBox="1"/>
          <p:nvPr/>
        </p:nvSpPr>
        <p:spPr>
          <a:xfrm>
            <a:off x="7939669" y="5903174"/>
            <a:ext cx="1511055"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E19A61CE-91CE-4C2B-11D2-5D08933A313E}"/>
              </a:ext>
            </a:extLst>
          </p:cNvPr>
          <p:cNvSpPr txBox="1"/>
          <p:nvPr/>
        </p:nvSpPr>
        <p:spPr>
          <a:xfrm>
            <a:off x="1056686" y="5903174"/>
            <a:ext cx="3859967" cy="369332"/>
          </a:xfrm>
          <a:prstGeom prst="rect">
            <a:avLst/>
          </a:prstGeom>
          <a:noFill/>
        </p:spPr>
        <p:txBody>
          <a:bodyPr wrap="none" rtlCol="0">
            <a:spAutoFit/>
          </a:bodyPr>
          <a:lstStyle/>
          <a:p>
            <a:r>
              <a:rPr lang="en-US" dirty="0"/>
              <a:t>normalized by patient clonotype depth</a:t>
            </a:r>
          </a:p>
        </p:txBody>
      </p:sp>
      <p:sp>
        <p:nvSpPr>
          <p:cNvPr id="11" name="TextBox 10">
            <a:extLst>
              <a:ext uri="{FF2B5EF4-FFF2-40B4-BE49-F238E27FC236}">
                <a16:creationId xmlns:a16="http://schemas.microsoft.com/office/drawing/2014/main" id="{EA5F1F09-BDCD-8651-35DD-5415CC453B7B}"/>
              </a:ext>
            </a:extLst>
          </p:cNvPr>
          <p:cNvSpPr txBox="1"/>
          <p:nvPr/>
        </p:nvSpPr>
        <p:spPr>
          <a:xfrm>
            <a:off x="2565996" y="2671025"/>
            <a:ext cx="60095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11FF9590-465C-3BB2-95C2-B8FA92061E19}"/>
              </a:ext>
            </a:extLst>
          </p:cNvPr>
          <p:cNvSpPr txBox="1"/>
          <p:nvPr/>
        </p:nvSpPr>
        <p:spPr>
          <a:xfrm>
            <a:off x="3483977" y="6483346"/>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99BE350A-1AB4-4EEC-1771-CFB2D36247F0}"/>
              </a:ext>
            </a:extLst>
          </p:cNvPr>
          <p:cNvPicPr>
            <a:picLocks noChangeAspect="1"/>
          </p:cNvPicPr>
          <p:nvPr/>
        </p:nvPicPr>
        <p:blipFill>
          <a:blip r:embed="rId4"/>
          <a:stretch>
            <a:fillRect/>
          </a:stretch>
        </p:blipFill>
        <p:spPr>
          <a:xfrm>
            <a:off x="5956718" y="2309063"/>
            <a:ext cx="5915828" cy="3665427"/>
          </a:xfrm>
          <a:prstGeom prst="rect">
            <a:avLst/>
          </a:prstGeom>
        </p:spPr>
      </p:pic>
      <p:sp>
        <p:nvSpPr>
          <p:cNvPr id="14" name="Rectangle 13">
            <a:extLst>
              <a:ext uri="{FF2B5EF4-FFF2-40B4-BE49-F238E27FC236}">
                <a16:creationId xmlns:a16="http://schemas.microsoft.com/office/drawing/2014/main" id="{A9BD91C2-A73B-C48C-2242-3C6A887CD4AB}"/>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413E5391-E609-088D-B287-3DAFCFC08765}"/>
              </a:ext>
            </a:extLst>
          </p:cNvPr>
          <p:cNvSpPr txBox="1"/>
          <p:nvPr/>
        </p:nvSpPr>
        <p:spPr>
          <a:xfrm>
            <a:off x="1616927" y="5189381"/>
            <a:ext cx="2394886" cy="369332"/>
          </a:xfrm>
          <a:prstGeom prst="rect">
            <a:avLst/>
          </a:prstGeom>
          <a:noFill/>
        </p:spPr>
        <p:txBody>
          <a:bodyPr wrap="none" rtlCol="0">
            <a:spAutoFit/>
          </a:bodyPr>
          <a:lstStyle/>
          <a:p>
            <a:r>
              <a:rPr lang="en-US" dirty="0"/>
              <a:t>Proliferating CD4 T cells</a:t>
            </a:r>
          </a:p>
        </p:txBody>
      </p:sp>
    </p:spTree>
    <p:extLst>
      <p:ext uri="{BB962C8B-B14F-4D97-AF65-F5344CB8AC3E}">
        <p14:creationId xmlns:p14="http://schemas.microsoft.com/office/powerpoint/2010/main" val="8849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err="1"/>
              <a:t>scRNAseq</a:t>
            </a:r>
            <a:r>
              <a:rPr lang="en-US" dirty="0"/>
              <a:t> + </a:t>
            </a:r>
            <a:r>
              <a:rPr lang="en-US" dirty="0" err="1"/>
              <a:t>scTCRseq</a:t>
            </a:r>
            <a:r>
              <a:rPr lang="en-US" dirty="0"/>
              <a:t> dataset methods</a:t>
            </a:r>
          </a:p>
          <a:p>
            <a:r>
              <a:rPr lang="en-US" dirty="0"/>
              <a:t>Mining datasets for differences between </a:t>
            </a:r>
            <a:r>
              <a:rPr lang="en-US" dirty="0" err="1"/>
              <a:t>irAE</a:t>
            </a:r>
            <a:r>
              <a:rPr lang="en-US" dirty="0"/>
              <a:t> groups</a:t>
            </a:r>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481-A044-28D5-EBB1-E1AB963E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E99F-0D61-40CB-D7BE-C03E92F237DA}"/>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F78826F0-6A04-DB4E-626E-333CCFA53C3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CDR3 AA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78754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E78F9-5810-9A58-BD97-FA513A9DC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37F51-92DC-538A-9C34-CA4253DA56E4}"/>
              </a:ext>
            </a:extLst>
          </p:cNvPr>
          <p:cNvSpPr>
            <a:spLocks noGrp="1"/>
          </p:cNvSpPr>
          <p:nvPr>
            <p:ph type="title"/>
          </p:nvPr>
        </p:nvSpPr>
        <p:spPr>
          <a:xfrm>
            <a:off x="838200" y="593725"/>
            <a:ext cx="10515600" cy="1325563"/>
          </a:xfrm>
        </p:spPr>
        <p:txBody>
          <a:bodyPr>
            <a:normAutofit/>
          </a:bodyPr>
          <a:lstStyle/>
          <a:p>
            <a:r>
              <a:rPr lang="en-US" dirty="0"/>
              <a:t>No differences in convergence (nor publicity, </a:t>
            </a:r>
            <a:r>
              <a:rPr lang="en-US" dirty="0" err="1"/>
              <a:t>privicity</a:t>
            </a:r>
            <a:r>
              <a:rPr lang="en-US" dirty="0"/>
              <a:t>, not shown) between </a:t>
            </a:r>
            <a:r>
              <a:rPr lang="en-US" dirty="0" err="1"/>
              <a:t>irAE</a:t>
            </a:r>
            <a:r>
              <a:rPr lang="en-US" dirty="0"/>
              <a:t> groups by chain, cell type</a:t>
            </a:r>
          </a:p>
        </p:txBody>
      </p:sp>
      <p:pic>
        <p:nvPicPr>
          <p:cNvPr id="4" name="Picture 3">
            <a:extLst>
              <a:ext uri="{FF2B5EF4-FFF2-40B4-BE49-F238E27FC236}">
                <a16:creationId xmlns:a16="http://schemas.microsoft.com/office/drawing/2014/main" id="{F92679EE-A6C7-1B58-CA58-659B87486983}"/>
              </a:ext>
            </a:extLst>
          </p:cNvPr>
          <p:cNvPicPr>
            <a:picLocks noChangeAspect="1"/>
          </p:cNvPicPr>
          <p:nvPr/>
        </p:nvPicPr>
        <p:blipFill>
          <a:blip r:embed="rId3"/>
          <a:stretch>
            <a:fillRect/>
          </a:stretch>
        </p:blipFill>
        <p:spPr>
          <a:xfrm>
            <a:off x="-1" y="2615610"/>
            <a:ext cx="5954751" cy="3736821"/>
          </a:xfrm>
          <a:prstGeom prst="rect">
            <a:avLst/>
          </a:prstGeom>
        </p:spPr>
      </p:pic>
      <p:pic>
        <p:nvPicPr>
          <p:cNvPr id="8" name="Picture 7">
            <a:extLst>
              <a:ext uri="{FF2B5EF4-FFF2-40B4-BE49-F238E27FC236}">
                <a16:creationId xmlns:a16="http://schemas.microsoft.com/office/drawing/2014/main" id="{D4D09239-FB24-E422-3A97-FD88D354B345}"/>
              </a:ext>
            </a:extLst>
          </p:cNvPr>
          <p:cNvPicPr>
            <a:picLocks noChangeAspect="1"/>
          </p:cNvPicPr>
          <p:nvPr/>
        </p:nvPicPr>
        <p:blipFill>
          <a:blip r:embed="rId4"/>
          <a:stretch>
            <a:fillRect/>
          </a:stretch>
        </p:blipFill>
        <p:spPr>
          <a:xfrm>
            <a:off x="5939886" y="2615610"/>
            <a:ext cx="6280667" cy="3736821"/>
          </a:xfrm>
          <a:prstGeom prst="rect">
            <a:avLst/>
          </a:prstGeom>
        </p:spPr>
      </p:pic>
      <p:sp>
        <p:nvSpPr>
          <p:cNvPr id="3" name="TextBox 2">
            <a:extLst>
              <a:ext uri="{FF2B5EF4-FFF2-40B4-BE49-F238E27FC236}">
                <a16:creationId xmlns:a16="http://schemas.microsoft.com/office/drawing/2014/main" id="{06871DC9-0F2D-64B7-614E-3966E99402CF}"/>
              </a:ext>
            </a:extLst>
          </p:cNvPr>
          <p:cNvSpPr txBox="1"/>
          <p:nvPr/>
        </p:nvSpPr>
        <p:spPr>
          <a:xfrm>
            <a:off x="1217341"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5CB223A5-E9AC-DC6D-82D1-86A72C2ED79F}"/>
              </a:ext>
            </a:extLst>
          </p:cNvPr>
          <p:cNvSpPr txBox="1"/>
          <p:nvPr/>
        </p:nvSpPr>
        <p:spPr>
          <a:xfrm>
            <a:off x="7495476" y="2158381"/>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51353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4FB8-AC52-EF31-D761-247D90400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D6716-8BBD-41D2-7BD2-8E6FD8FFFAC0}"/>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(TRA):</a:t>
            </a:r>
          </a:p>
        </p:txBody>
      </p:sp>
      <p:sp>
        <p:nvSpPr>
          <p:cNvPr id="3" name="TextBox 2">
            <a:extLst>
              <a:ext uri="{FF2B5EF4-FFF2-40B4-BE49-F238E27FC236}">
                <a16:creationId xmlns:a16="http://schemas.microsoft.com/office/drawing/2014/main" id="{43686032-11CD-E986-3866-8FC2594F0564}"/>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205F8EFD-B7D7-A6BE-33E8-CF41A6AB5E04}"/>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5" name="Picture 4">
            <a:extLst>
              <a:ext uri="{FF2B5EF4-FFF2-40B4-BE49-F238E27FC236}">
                <a16:creationId xmlns:a16="http://schemas.microsoft.com/office/drawing/2014/main" id="{ACB87164-2A04-FC94-27ED-BEEBE13F8FCE}"/>
              </a:ext>
            </a:extLst>
          </p:cNvPr>
          <p:cNvPicPr>
            <a:picLocks noChangeAspect="1"/>
          </p:cNvPicPr>
          <p:nvPr/>
        </p:nvPicPr>
        <p:blipFill>
          <a:blip r:embed="rId3"/>
          <a:stretch>
            <a:fillRect/>
          </a:stretch>
        </p:blipFill>
        <p:spPr>
          <a:xfrm>
            <a:off x="0" y="2721004"/>
            <a:ext cx="5892738" cy="3629523"/>
          </a:xfrm>
          <a:prstGeom prst="rect">
            <a:avLst/>
          </a:prstGeom>
        </p:spPr>
      </p:pic>
      <p:pic>
        <p:nvPicPr>
          <p:cNvPr id="6" name="Picture 5">
            <a:extLst>
              <a:ext uri="{FF2B5EF4-FFF2-40B4-BE49-F238E27FC236}">
                <a16:creationId xmlns:a16="http://schemas.microsoft.com/office/drawing/2014/main" id="{69FDB94A-FEC5-991F-2BF4-1FA86F2FC0EF}"/>
              </a:ext>
            </a:extLst>
          </p:cNvPr>
          <p:cNvPicPr>
            <a:picLocks noChangeAspect="1"/>
          </p:cNvPicPr>
          <p:nvPr/>
        </p:nvPicPr>
        <p:blipFill>
          <a:blip r:embed="rId4"/>
          <a:stretch>
            <a:fillRect/>
          </a:stretch>
        </p:blipFill>
        <p:spPr>
          <a:xfrm>
            <a:off x="5892738" y="2721004"/>
            <a:ext cx="6003803" cy="3680852"/>
          </a:xfrm>
          <a:prstGeom prst="rect">
            <a:avLst/>
          </a:prstGeom>
        </p:spPr>
      </p:pic>
    </p:spTree>
    <p:extLst>
      <p:ext uri="{BB962C8B-B14F-4D97-AF65-F5344CB8AC3E}">
        <p14:creationId xmlns:p14="http://schemas.microsoft.com/office/powerpoint/2010/main" val="51072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E44E-E430-A9D2-BF76-5F317311E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75AF3-6960-F734-18A4-0974098D27EF}"/>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(TRB):</a:t>
            </a:r>
          </a:p>
        </p:txBody>
      </p:sp>
      <p:sp>
        <p:nvSpPr>
          <p:cNvPr id="3" name="TextBox 2">
            <a:extLst>
              <a:ext uri="{FF2B5EF4-FFF2-40B4-BE49-F238E27FC236}">
                <a16:creationId xmlns:a16="http://schemas.microsoft.com/office/drawing/2014/main" id="{243B36C0-2DEA-F035-D972-E37A1D64D6FF}"/>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39EA0540-0C6B-424D-AA7A-A561C3506635}"/>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9" name="Picture 8">
            <a:extLst>
              <a:ext uri="{FF2B5EF4-FFF2-40B4-BE49-F238E27FC236}">
                <a16:creationId xmlns:a16="http://schemas.microsoft.com/office/drawing/2014/main" id="{2E06A653-147A-20CE-D3DF-BE5C097F6C15}"/>
              </a:ext>
            </a:extLst>
          </p:cNvPr>
          <p:cNvPicPr>
            <a:picLocks noChangeAspect="1"/>
          </p:cNvPicPr>
          <p:nvPr/>
        </p:nvPicPr>
        <p:blipFill>
          <a:blip r:embed="rId3"/>
          <a:stretch>
            <a:fillRect/>
          </a:stretch>
        </p:blipFill>
        <p:spPr>
          <a:xfrm>
            <a:off x="5910057" y="2634467"/>
            <a:ext cx="5778734" cy="3537335"/>
          </a:xfrm>
          <a:prstGeom prst="rect">
            <a:avLst/>
          </a:prstGeom>
        </p:spPr>
      </p:pic>
      <p:pic>
        <p:nvPicPr>
          <p:cNvPr id="10" name="Picture 9">
            <a:extLst>
              <a:ext uri="{FF2B5EF4-FFF2-40B4-BE49-F238E27FC236}">
                <a16:creationId xmlns:a16="http://schemas.microsoft.com/office/drawing/2014/main" id="{A04062CE-FEA7-36BF-740D-6032AFF136B9}"/>
              </a:ext>
            </a:extLst>
          </p:cNvPr>
          <p:cNvPicPr>
            <a:picLocks noChangeAspect="1"/>
          </p:cNvPicPr>
          <p:nvPr/>
        </p:nvPicPr>
        <p:blipFill>
          <a:blip r:embed="rId4"/>
          <a:stretch>
            <a:fillRect/>
          </a:stretch>
        </p:blipFill>
        <p:spPr>
          <a:xfrm>
            <a:off x="87228" y="2634949"/>
            <a:ext cx="5778734" cy="3532353"/>
          </a:xfrm>
          <a:prstGeom prst="rect">
            <a:avLst/>
          </a:prstGeom>
        </p:spPr>
      </p:pic>
    </p:spTree>
    <p:extLst>
      <p:ext uri="{BB962C8B-B14F-4D97-AF65-F5344CB8AC3E}">
        <p14:creationId xmlns:p14="http://schemas.microsoft.com/office/powerpoint/2010/main" val="137098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(TRA):</a:t>
            </a:r>
          </a:p>
        </p:txBody>
      </p:sp>
      <p:pic>
        <p:nvPicPr>
          <p:cNvPr id="6" name="Picture 5">
            <a:extLst>
              <a:ext uri="{FF2B5EF4-FFF2-40B4-BE49-F238E27FC236}">
                <a16:creationId xmlns:a16="http://schemas.microsoft.com/office/drawing/2014/main" id="{E042D6EA-4782-3007-D6D7-E7816D07200A}"/>
              </a:ext>
            </a:extLst>
          </p:cNvPr>
          <p:cNvPicPr>
            <a:picLocks noChangeAspect="1"/>
          </p:cNvPicPr>
          <p:nvPr/>
        </p:nvPicPr>
        <p:blipFill>
          <a:blip r:embed="rId3"/>
          <a:stretch>
            <a:fillRect/>
          </a:stretch>
        </p:blipFill>
        <p:spPr>
          <a:xfrm>
            <a:off x="6039312" y="2199736"/>
            <a:ext cx="6041658" cy="3693552"/>
          </a:xfrm>
          <a:prstGeom prst="rect">
            <a:avLst/>
          </a:prstGeom>
        </p:spPr>
      </p:pic>
      <p:pic>
        <p:nvPicPr>
          <p:cNvPr id="7" name="Picture 6">
            <a:extLst>
              <a:ext uri="{FF2B5EF4-FFF2-40B4-BE49-F238E27FC236}">
                <a16:creationId xmlns:a16="http://schemas.microsoft.com/office/drawing/2014/main" id="{1E394172-58F2-44E6-F71C-D8ABBE9F34B4}"/>
              </a:ext>
            </a:extLst>
          </p:cNvPr>
          <p:cNvPicPr>
            <a:picLocks noChangeAspect="1"/>
          </p:cNvPicPr>
          <p:nvPr/>
        </p:nvPicPr>
        <p:blipFill>
          <a:blip r:embed="rId4"/>
          <a:stretch>
            <a:fillRect/>
          </a:stretch>
        </p:blipFill>
        <p:spPr>
          <a:xfrm>
            <a:off x="-8626" y="2199736"/>
            <a:ext cx="5977611" cy="3693552"/>
          </a:xfrm>
          <a:prstGeom prst="rect">
            <a:avLst/>
          </a:prstGeom>
        </p:spPr>
      </p:pic>
      <p:sp>
        <p:nvSpPr>
          <p:cNvPr id="8" name="TextBox 7">
            <a:extLst>
              <a:ext uri="{FF2B5EF4-FFF2-40B4-BE49-F238E27FC236}">
                <a16:creationId xmlns:a16="http://schemas.microsoft.com/office/drawing/2014/main" id="{E09D05AC-39BA-DE82-E63A-5EFC2D909BDB}"/>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9" name="TextBox 8">
            <a:extLst>
              <a:ext uri="{FF2B5EF4-FFF2-40B4-BE49-F238E27FC236}">
                <a16:creationId xmlns:a16="http://schemas.microsoft.com/office/drawing/2014/main" id="{A9F36D19-4B51-0E91-F88A-94DB64337125}"/>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58604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30CC-93C0-8C7D-A3D7-93CFE0983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46013-E9B2-713F-B744-D23D42E4AE0B}"/>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(TRB):</a:t>
            </a:r>
          </a:p>
        </p:txBody>
      </p:sp>
      <p:pic>
        <p:nvPicPr>
          <p:cNvPr id="7" name="Picture 6">
            <a:extLst>
              <a:ext uri="{FF2B5EF4-FFF2-40B4-BE49-F238E27FC236}">
                <a16:creationId xmlns:a16="http://schemas.microsoft.com/office/drawing/2014/main" id="{69A60AA2-DEF0-4E3A-CFC4-B5D188FDA1DA}"/>
              </a:ext>
            </a:extLst>
          </p:cNvPr>
          <p:cNvPicPr>
            <a:picLocks noChangeAspect="1"/>
          </p:cNvPicPr>
          <p:nvPr/>
        </p:nvPicPr>
        <p:blipFill>
          <a:blip r:embed="rId3"/>
          <a:stretch>
            <a:fillRect/>
          </a:stretch>
        </p:blipFill>
        <p:spPr>
          <a:xfrm>
            <a:off x="6096000" y="2177611"/>
            <a:ext cx="5938673" cy="3670721"/>
          </a:xfrm>
          <a:prstGeom prst="rect">
            <a:avLst/>
          </a:prstGeom>
        </p:spPr>
      </p:pic>
      <p:pic>
        <p:nvPicPr>
          <p:cNvPr id="8" name="Picture 7">
            <a:extLst>
              <a:ext uri="{FF2B5EF4-FFF2-40B4-BE49-F238E27FC236}">
                <a16:creationId xmlns:a16="http://schemas.microsoft.com/office/drawing/2014/main" id="{3E94793B-26DF-BCEB-1B93-B359DF72F1F9}"/>
              </a:ext>
            </a:extLst>
          </p:cNvPr>
          <p:cNvPicPr>
            <a:picLocks noChangeAspect="1"/>
          </p:cNvPicPr>
          <p:nvPr/>
        </p:nvPicPr>
        <p:blipFill>
          <a:blip r:embed="rId4"/>
          <a:stretch>
            <a:fillRect/>
          </a:stretch>
        </p:blipFill>
        <p:spPr>
          <a:xfrm>
            <a:off x="61821" y="2177611"/>
            <a:ext cx="6034179" cy="3670720"/>
          </a:xfrm>
          <a:prstGeom prst="rect">
            <a:avLst/>
          </a:prstGeom>
        </p:spPr>
      </p:pic>
      <p:sp>
        <p:nvSpPr>
          <p:cNvPr id="9" name="TextBox 8">
            <a:extLst>
              <a:ext uri="{FF2B5EF4-FFF2-40B4-BE49-F238E27FC236}">
                <a16:creationId xmlns:a16="http://schemas.microsoft.com/office/drawing/2014/main" id="{484E703B-5CD8-B9DB-C36A-5F99D805078D}"/>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10" name="TextBox 9">
            <a:extLst>
              <a:ext uri="{FF2B5EF4-FFF2-40B4-BE49-F238E27FC236}">
                <a16:creationId xmlns:a16="http://schemas.microsoft.com/office/drawing/2014/main" id="{A0E90D0B-AB2E-D545-7CF1-77C4B4574FC6}"/>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05460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No differences in TCR repertoire diversity between </a:t>
            </a:r>
            <a:r>
              <a:rPr lang="en-US" dirty="0" err="1"/>
              <a:t>irAE</a:t>
            </a:r>
            <a:r>
              <a:rPr lang="en-US" dirty="0"/>
              <a:t> groups</a:t>
            </a:r>
            <a:endParaRPr lang="en-US" dirty="0">
              <a:solidFill>
                <a:srgbClr val="FF0000"/>
              </a:solidFill>
            </a:endParaRPr>
          </a:p>
        </p:txBody>
      </p:sp>
      <p:pic>
        <p:nvPicPr>
          <p:cNvPr id="3" name="Picture 2">
            <a:extLst>
              <a:ext uri="{FF2B5EF4-FFF2-40B4-BE49-F238E27FC236}">
                <a16:creationId xmlns:a16="http://schemas.microsoft.com/office/drawing/2014/main" id="{AF6D36D7-F845-A4C7-798D-977BE934A5E8}"/>
              </a:ext>
            </a:extLst>
          </p:cNvPr>
          <p:cNvPicPr>
            <a:picLocks noChangeAspect="1"/>
          </p:cNvPicPr>
          <p:nvPr/>
        </p:nvPicPr>
        <p:blipFill>
          <a:blip r:embed="rId3"/>
          <a:stretch>
            <a:fillRect/>
          </a:stretch>
        </p:blipFill>
        <p:spPr>
          <a:xfrm>
            <a:off x="2956" y="2740105"/>
            <a:ext cx="6093043" cy="3893778"/>
          </a:xfrm>
          <a:prstGeom prst="rect">
            <a:avLst/>
          </a:prstGeom>
        </p:spPr>
      </p:pic>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4352D0F6-4BF6-EA06-31F5-5D1F0BB5BE59}"/>
              </a:ext>
            </a:extLst>
          </p:cNvPr>
          <p:cNvPicPr>
            <a:picLocks noChangeAspect="1"/>
          </p:cNvPicPr>
          <p:nvPr/>
        </p:nvPicPr>
        <p:blipFill>
          <a:blip r:embed="rId4"/>
          <a:stretch>
            <a:fillRect/>
          </a:stretch>
        </p:blipFill>
        <p:spPr>
          <a:xfrm>
            <a:off x="6059706" y="2740105"/>
            <a:ext cx="6150912" cy="3893778"/>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fontScale="85000" lnSpcReduction="20000"/>
          </a:bodyPr>
          <a:lstStyle/>
          <a:p>
            <a:pPr marL="514350" indent="-514350">
              <a:buFont typeface="+mj-lt"/>
              <a:buAutoNum type="arabicPeriod"/>
            </a:pPr>
            <a:r>
              <a:rPr lang="en-US" dirty="0"/>
              <a:t>Calculate clonotype (paired chain-CDR3 AA-V-J)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lvl="1"/>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lvl="1"/>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within T cell expansion bins for each cell type</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Highly expanded CD8 </a:t>
            </a:r>
            <a:r>
              <a:rPr lang="en-US" dirty="0" err="1"/>
              <a:t>Trms</a:t>
            </a:r>
            <a:r>
              <a:rPr lang="en-US" dirty="0"/>
              <a:t> may have more germline-like TRAs in those developing colitis (not reproduced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7471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435935"/>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5567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3867980"/>
            <a:ext cx="1848839" cy="369332"/>
          </a:xfrm>
          <a:prstGeom prst="rect">
            <a:avLst/>
          </a:prstGeom>
          <a:noFill/>
        </p:spPr>
        <p:txBody>
          <a:bodyPr wrap="none" rtlCol="0">
            <a:spAutoFit/>
          </a:bodyPr>
          <a:lstStyle/>
          <a:p>
            <a:r>
              <a:rPr lang="en-US" dirty="0"/>
              <a:t>Less germline-like</a:t>
            </a:r>
          </a:p>
        </p:txBody>
      </p:sp>
      <p:pic>
        <p:nvPicPr>
          <p:cNvPr id="4" name="Picture 3">
            <a:extLst>
              <a:ext uri="{FF2B5EF4-FFF2-40B4-BE49-F238E27FC236}">
                <a16:creationId xmlns:a16="http://schemas.microsoft.com/office/drawing/2014/main" id="{55338D9D-166B-F08F-F48E-97BE7AEA1F80}"/>
              </a:ext>
            </a:extLst>
          </p:cNvPr>
          <p:cNvPicPr>
            <a:picLocks noChangeAspect="1"/>
          </p:cNvPicPr>
          <p:nvPr/>
        </p:nvPicPr>
        <p:blipFill>
          <a:blip r:embed="rId3"/>
          <a:stretch>
            <a:fillRect/>
          </a:stretch>
        </p:blipFill>
        <p:spPr>
          <a:xfrm>
            <a:off x="2656387" y="1785476"/>
            <a:ext cx="7772400" cy="4759503"/>
          </a:xfrm>
          <a:prstGeom prst="rect">
            <a:avLst/>
          </a:prstGeom>
        </p:spPr>
      </p:pic>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4527396" y="1938902"/>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6105282" y="1938902"/>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7642291" y="1947291"/>
            <a:ext cx="66163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179917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(data not shown), </a:t>
            </a:r>
            <a:r>
              <a:rPr lang="en-US" dirty="0" err="1"/>
              <a:t>privicity</a:t>
            </a:r>
            <a:r>
              <a:rPr lang="en-US" dirty="0"/>
              <a:t> (data not shown) between </a:t>
            </a:r>
            <a:r>
              <a:rPr lang="en-US" dirty="0" err="1"/>
              <a:t>irAE</a:t>
            </a:r>
            <a:r>
              <a:rPr lang="en-US" dirty="0"/>
              <a:t> groups by chain, cell type</a:t>
            </a:r>
          </a:p>
          <a:p>
            <a:r>
              <a:rPr lang="en-US" dirty="0"/>
              <a:t>No differences in TCR repertoire diversity between </a:t>
            </a:r>
            <a:r>
              <a:rPr lang="en-US" dirty="0" err="1"/>
              <a:t>irAE</a:t>
            </a:r>
            <a:r>
              <a:rPr lang="en-US" dirty="0"/>
              <a:t> groups by chain, cell type (unlike seen in literature)</a:t>
            </a:r>
          </a:p>
          <a:p>
            <a:r>
              <a:rPr lang="en-US" dirty="0"/>
              <a:t>No differences in VJ gene usage between </a:t>
            </a:r>
            <a:r>
              <a:rPr lang="en-US" dirty="0" err="1"/>
              <a:t>irAE</a:t>
            </a:r>
            <a:r>
              <a:rPr lang="en-US" dirty="0"/>
              <a:t> groups (data not shown)</a:t>
            </a:r>
          </a:p>
        </p:txBody>
      </p:sp>
    </p:spTree>
    <p:extLst>
      <p:ext uri="{BB962C8B-B14F-4D97-AF65-F5344CB8AC3E}">
        <p14:creationId xmlns:p14="http://schemas.microsoft.com/office/powerpoint/2010/main" val="1615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dirty="0"/>
              <a:t>Highly expanded CD8 </a:t>
            </a:r>
            <a:r>
              <a:rPr lang="en-US" dirty="0" err="1"/>
              <a:t>Trms</a:t>
            </a:r>
            <a:r>
              <a:rPr lang="en-US" dirty="0"/>
              <a:t> may have more germline-like TRAs in those developing colitis</a:t>
            </a:r>
            <a:endParaRPr lang="en-US" i="1" dirty="0"/>
          </a:p>
        </p:txBody>
      </p:sp>
    </p:spTree>
    <p:extLst>
      <p:ext uri="{BB962C8B-B14F-4D97-AF65-F5344CB8AC3E}">
        <p14:creationId xmlns:p14="http://schemas.microsoft.com/office/powerpoint/2010/main" val="2656786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 T cells in </a:t>
            </a:r>
            <a:r>
              <a:rPr lang="en-US" sz="2800" dirty="0" err="1"/>
              <a:t>irAE</a:t>
            </a:r>
            <a:r>
              <a:rPr lang="en-US" sz="2800" dirty="0"/>
              <a:t> colitis tissue (also seen in dataset’s published paper) </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Linkage analysis</a:t>
            </a:r>
          </a:p>
          <a:p>
            <a:pPr lvl="1"/>
            <a:r>
              <a:rPr lang="en-US" dirty="0"/>
              <a:t>Look for TCRs shared across datasets</a:t>
            </a:r>
          </a:p>
          <a:p>
            <a:pPr lvl="1"/>
            <a:r>
              <a:rPr lang="en-US" dirty="0"/>
              <a:t>Compare TCR features between linkage groups</a:t>
            </a:r>
          </a:p>
          <a:p>
            <a:r>
              <a:rPr lang="en-US" dirty="0"/>
              <a:t>Compare TCR features between </a:t>
            </a:r>
            <a:r>
              <a:rPr lang="en-US" dirty="0" err="1"/>
              <a:t>irAE</a:t>
            </a:r>
            <a:r>
              <a:rPr lang="en-US" dirty="0"/>
              <a:t> groups within chain, cell type groups just for public, private, or converged TCRs</a:t>
            </a:r>
          </a:p>
        </p:txBody>
      </p:sp>
    </p:spTree>
    <p:extLst>
      <p:ext uri="{BB962C8B-B14F-4D97-AF65-F5344CB8AC3E}">
        <p14:creationId xmlns:p14="http://schemas.microsoft.com/office/powerpoint/2010/main" val="409168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Linsley</a:t>
            </a:r>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
        <p:nvSpPr>
          <p:cNvPr id="4" name="TextBox 3">
            <a:extLst>
              <a:ext uri="{FF2B5EF4-FFF2-40B4-BE49-F238E27FC236}">
                <a16:creationId xmlns:a16="http://schemas.microsoft.com/office/drawing/2014/main" id="{A94AF207-9BBF-693A-8C27-63B5486CB631}"/>
              </a:ext>
            </a:extLst>
          </p:cNvPr>
          <p:cNvSpPr txBox="1"/>
          <p:nvPr/>
        </p:nvSpPr>
        <p:spPr>
          <a:xfrm>
            <a:off x="6333893" y="1919288"/>
            <a:ext cx="3866956" cy="646331"/>
          </a:xfrm>
          <a:prstGeom prst="rect">
            <a:avLst/>
          </a:prstGeom>
          <a:noFill/>
        </p:spPr>
        <p:txBody>
          <a:bodyPr wrap="none" rtlCol="0">
            <a:spAutoFit/>
          </a:bodyPr>
          <a:lstStyle/>
          <a:p>
            <a:r>
              <a:rPr lang="en-US" dirty="0">
                <a:solidFill>
                  <a:srgbClr val="FF0000"/>
                </a:solidFill>
              </a:rPr>
              <a:t>Add funding</a:t>
            </a:r>
          </a:p>
          <a:p>
            <a:r>
              <a:rPr lang="en-US" dirty="0">
                <a:solidFill>
                  <a:srgbClr val="FF0000"/>
                </a:solidFill>
              </a:rPr>
              <a:t>Add institutions where I got data from</a:t>
            </a:r>
          </a:p>
        </p:txBody>
      </p:sp>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4079792" y="4683512"/>
            <a:ext cx="8112208" cy="2174488"/>
          </a:xfrm>
          <a:prstGeom prst="rect">
            <a:avLst/>
          </a:prstGeom>
        </p:spPr>
      </p:pic>
    </p:spTree>
    <p:extLst>
      <p:ext uri="{BB962C8B-B14F-4D97-AF65-F5344CB8AC3E}">
        <p14:creationId xmlns:p14="http://schemas.microsoft.com/office/powerpoint/2010/main" val="2018884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B44D-1A50-7CB9-539D-26563562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310AD-1470-B79F-8BF9-2AF47C45B246}"/>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3764D72-FA13-3546-F176-901B86CB7F50}"/>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B65B889-B5B7-26C4-A83E-70994F1336BC}"/>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872E4E47-4D9A-2E63-40C6-E3551500E1AF}"/>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3437A896-2209-83C2-80F8-4B1C073CA352}"/>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F1D0E261-7C6C-3438-2029-CCEA9EB94DB4}"/>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3A9ADEA9-DFEE-3874-7C58-A18D2C34CAB6}"/>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78AD972D-3C37-5C2D-37E6-D800D44E6318}"/>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C9FB7E46-9B62-A421-74E2-24FF79801A8E}"/>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44834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CA5D-70D2-0B22-DD82-306C28EBD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4718D-CFEC-3E19-5F82-6196DD55584E}"/>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2BD85D28-1E76-A85D-96DD-9D0C7D83C0B0}"/>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383770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4EFACB-8FA5-ABE2-0F4C-F394597AF8A7}"/>
              </a:ext>
            </a:extLst>
          </p:cNvPr>
          <p:cNvGrpSpPr/>
          <p:nvPr/>
        </p:nvGrpSpPr>
        <p:grpSpPr>
          <a:xfrm>
            <a:off x="838200" y="0"/>
            <a:ext cx="11216730" cy="6173940"/>
            <a:chOff x="1395300" y="1730627"/>
            <a:chExt cx="9929524" cy="5127373"/>
          </a:xfrm>
        </p:grpSpPr>
        <p:pic>
          <p:nvPicPr>
            <p:cNvPr id="6" name="Picture 5">
              <a:extLst>
                <a:ext uri="{FF2B5EF4-FFF2-40B4-BE49-F238E27FC236}">
                  <a16:creationId xmlns:a16="http://schemas.microsoft.com/office/drawing/2014/main" id="{50356E3C-E35C-8F5C-13E2-FCBA06A9FE9B}"/>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0B7F806C-7976-A228-1B74-30583D390A53}"/>
                </a:ext>
              </a:extLst>
            </p:cNvPr>
            <p:cNvSpPr txBox="1"/>
            <p:nvPr/>
          </p:nvSpPr>
          <p:spPr>
            <a:xfrm>
              <a:off x="2983712"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1A68EE1-A203-BE76-1AEF-07AE2E4F9DA7}"/>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pPr algn="l"/>
            <a:r>
              <a:rPr lang="en-US" dirty="0"/>
              <a:t>Pre-therapy data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00013E56-1C80-BBC2-8CEA-CED282AC9615}"/>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790690" y="5369337"/>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513104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14900</TotalTime>
  <Words>4936</Words>
  <Application>Microsoft Macintosh PowerPoint</Application>
  <PresentationFormat>Widescreen</PresentationFormat>
  <Paragraphs>435</Paragraphs>
  <Slides>43</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-apple-system</vt:lpstr>
      <vt:lpstr>Arial</vt:lpstr>
      <vt:lpstr>BlinkMacSystemFont</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struggle to reliably predict irAE risk</vt:lpstr>
      <vt:lpstr>On therapy T cell expansion, repertoire diversification associated with irAE development (PMID33643899, PMID28031229, PMID27698113)</vt:lpstr>
      <vt:lpstr>Possible mechanisms driving irAEs</vt:lpstr>
      <vt:lpstr>Crossreactive T cells may cause irAEs via reaction to both tumor and self</vt:lpstr>
      <vt:lpstr>Goals</vt:lpstr>
      <vt:lpstr>PowerPoint Presentation</vt:lpstr>
      <vt:lpstr>PowerPoint Presentation</vt:lpstr>
      <vt:lpstr>QC (colon tissue colitis dataset)</vt:lpstr>
      <vt:lpstr>Data normalization, highly variable feature selection, data scaling, dimensional reduction</vt:lpstr>
      <vt:lpstr>Clustering, reference mapping</vt:lpstr>
      <vt:lpstr>Some cell types seem more abundant in ICI colitis group</vt:lpstr>
      <vt:lpstr>More proliferating CD4 T cells in irAE colitis tissue (also seen in dataset’s published paper)</vt:lpstr>
      <vt:lpstr>Converged TCRs mark antigen exposed T cells and are associated with ICB response (PMID36350695)</vt:lpstr>
      <vt:lpstr>No differences in convergence (nor publicity, privicity, not shown) between irAE groups by chain, cell type</vt:lpstr>
      <vt:lpstr>Colon tissue colitis dataset upset plots (TRA):</vt:lpstr>
      <vt:lpstr>Colon tissue colitis dataset upset plots (TRB):</vt:lpstr>
      <vt:lpstr>PBMC myocarditis-focused dataset upset plots (TRA):</vt:lpstr>
      <vt:lpstr>PBMC myocarditis-focused dataset upset plots (TRB):</vt:lpstr>
      <vt:lpstr>No differences in TCR repertoire diversity between irAE groups</vt:lpstr>
      <vt:lpstr>Antigen exposure induces T cell expansion</vt:lpstr>
      <vt:lpstr>Feature analysis within T cell expansion bins for each cell type</vt:lpstr>
      <vt:lpstr>Highly expanded CD8 Trms may have more germline-like TRAs in those developing colitis (not reproduced if downsampled)</vt:lpstr>
      <vt:lpstr>Highly expanded CD8 Trms may have more germline-like TRAs in those developing colitis</vt:lpstr>
      <vt:lpstr>Negative results summary</vt:lpstr>
      <vt:lpstr>Indeterminate results summary</vt:lpstr>
      <vt:lpstr>Positive results summary</vt:lpstr>
      <vt:lpstr>Next steps</vt:lpstr>
      <vt:lpstr>Acknowledgements</vt:lpstr>
      <vt:lpstr>Extra slides</vt:lpstr>
      <vt:lpstr>Anticorrelation between CDR3 length and germline-ness</vt:lpstr>
      <vt:lpstr>TRA CDR3AA publicity, privicity, convergence-colored UMAPs</vt:lpstr>
      <vt:lpstr>Other T cell convergence differences by irAE group in colon tissue colitis dataset observed because of no converged dnT TRB CDR3AAs </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2908</cp:revision>
  <dcterms:created xsi:type="dcterms:W3CDTF">2023-09-15T17:40:02Z</dcterms:created>
  <dcterms:modified xsi:type="dcterms:W3CDTF">2024-01-25T07:58:29Z</dcterms:modified>
</cp:coreProperties>
</file>